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5143500" cx="9144000"/>
  <p:notesSz cx="6858000" cy="9144000"/>
  <p:embeddedFontLst>
    <p:embeddedFont>
      <p:font typeface="Varela Round"/>
      <p:regular r:id="rId24"/>
    </p:embeddedFont>
    <p:embeddedFont>
      <p:font typeface="Righteous"/>
      <p:regular r:id="rId25"/>
    </p:embeddedFont>
    <p:embeddedFont>
      <p:font typeface="Luckiest Guy"/>
      <p:regular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VarelaRound-regular.fntdata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LuckiestGuy-regular.fntdata"/><Relationship Id="rId25" Type="http://schemas.openxmlformats.org/officeDocument/2006/relationships/font" Target="fonts/Righteous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773e947077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773e947077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773f6733fd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773f6733fd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773f6733fd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773f6733fd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773f6733fd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773f6733fd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773f6733fd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773f6733fd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773e947077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773e947077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773e947077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773e947077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773f6733f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773f6733f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777e38959d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777e38959d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773f6733fd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773f6733fd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773f6733fd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773f6733fd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777e38959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777e38959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777e38959d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777e38959d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773e94707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773e94707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773e947077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773e947077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773e947077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773e947077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773e947077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773e947077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9.jpg"/><Relationship Id="rId4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196475"/>
            <a:ext cx="8520600" cy="2375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00000"/>
              </a:solidFill>
              <a:latin typeface="Righteous"/>
              <a:ea typeface="Righteous"/>
              <a:cs typeface="Righteous"/>
              <a:sym typeface="Righteou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000FF"/>
              </a:solidFill>
              <a:latin typeface="Righteous"/>
              <a:ea typeface="Righteous"/>
              <a:cs typeface="Righteous"/>
              <a:sym typeface="Righteou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700">
                <a:solidFill>
                  <a:srgbClr val="0000FF"/>
                </a:solidFill>
                <a:latin typeface="Righteous"/>
                <a:ea typeface="Righteous"/>
                <a:cs typeface="Righteous"/>
                <a:sym typeface="Righteous"/>
              </a:rPr>
              <a:t>Istituto Comprensivo Cepagatti(PE)</a:t>
            </a:r>
            <a:endParaRPr b="1" sz="2700">
              <a:solidFill>
                <a:srgbClr val="0000FF"/>
              </a:solidFill>
              <a:latin typeface="Righteous"/>
              <a:ea typeface="Righteous"/>
              <a:cs typeface="Righteous"/>
              <a:sym typeface="Righteou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solidFill>
                  <a:srgbClr val="000000"/>
                </a:solidFill>
                <a:latin typeface="Righteous"/>
                <a:ea typeface="Righteous"/>
                <a:cs typeface="Righteous"/>
                <a:sym typeface="Righteous"/>
              </a:rPr>
              <a:t>Regolamento scolastico</a:t>
            </a:r>
            <a:endParaRPr b="1">
              <a:solidFill>
                <a:srgbClr val="000000"/>
              </a:solidFill>
              <a:latin typeface="Righteous"/>
              <a:ea typeface="Righteous"/>
              <a:cs typeface="Righteous"/>
              <a:sym typeface="Righteou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solidFill>
                  <a:srgbClr val="000000"/>
                </a:solidFill>
                <a:latin typeface="Righteous"/>
                <a:ea typeface="Righteous"/>
                <a:cs typeface="Righteous"/>
                <a:sym typeface="Righteous"/>
              </a:rPr>
              <a:t>ai tempi del Coronavirus</a:t>
            </a:r>
            <a:endParaRPr b="1">
              <a:solidFill>
                <a:srgbClr val="000000"/>
              </a:solidFill>
              <a:latin typeface="Righteous"/>
              <a:ea typeface="Righteous"/>
              <a:cs typeface="Righteous"/>
              <a:sym typeface="Righteous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3101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3100">
                <a:solidFill>
                  <a:srgbClr val="0000FF"/>
                </a:solidFill>
              </a:rPr>
              <a:t>classe 4°A Vallemare Sede</a:t>
            </a:r>
            <a:endParaRPr b="1" sz="3100">
              <a:solidFill>
                <a:srgbClr val="0000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3100">
                <a:solidFill>
                  <a:srgbClr val="0000FF"/>
                </a:solidFill>
              </a:rPr>
              <a:t>maggio 2020</a:t>
            </a:r>
            <a:endParaRPr b="1" sz="31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2700">
                <a:solidFill>
                  <a:srgbClr val="85200C"/>
                </a:solidFill>
                <a:latin typeface="Varela Round"/>
                <a:ea typeface="Varela Round"/>
                <a:cs typeface="Varela Round"/>
                <a:sym typeface="Varela Round"/>
              </a:rPr>
              <a:t>Mantenere</a:t>
            </a:r>
            <a:r>
              <a:rPr lang="it" sz="2700">
                <a:solidFill>
                  <a:srgbClr val="85200C"/>
                </a:solidFill>
                <a:latin typeface="Varela Round"/>
                <a:ea typeface="Varela Round"/>
                <a:cs typeface="Varela Round"/>
                <a:sym typeface="Varela Round"/>
              </a:rPr>
              <a:t> il </a:t>
            </a:r>
            <a:endParaRPr sz="2700">
              <a:solidFill>
                <a:srgbClr val="85200C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2700">
                <a:solidFill>
                  <a:srgbClr val="85200C"/>
                </a:solidFill>
                <a:latin typeface="Varela Round"/>
                <a:ea typeface="Varela Round"/>
                <a:cs typeface="Varela Round"/>
                <a:sym typeface="Varela Round"/>
              </a:rPr>
              <a:t>distanziamento sociale, </a:t>
            </a:r>
            <a:endParaRPr sz="2700">
              <a:solidFill>
                <a:srgbClr val="85200C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2700">
                <a:solidFill>
                  <a:srgbClr val="85200C"/>
                </a:solidFill>
                <a:latin typeface="Varela Round"/>
                <a:ea typeface="Varela Round"/>
                <a:cs typeface="Varela Round"/>
                <a:sym typeface="Varela Round"/>
              </a:rPr>
              <a:t>almeno un metro</a:t>
            </a:r>
            <a:endParaRPr sz="2500">
              <a:solidFill>
                <a:srgbClr val="85200C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pic>
        <p:nvPicPr>
          <p:cNvPr id="111" name="Google Shape;11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93225" y="748450"/>
            <a:ext cx="3101975" cy="420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3"/>
          <p:cNvSpPr txBox="1"/>
          <p:nvPr>
            <p:ph type="title"/>
          </p:nvPr>
        </p:nvSpPr>
        <p:spPr>
          <a:xfrm>
            <a:off x="490250" y="450150"/>
            <a:ext cx="7919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2700">
                <a:solidFill>
                  <a:srgbClr val="0000FF"/>
                </a:solidFill>
                <a:latin typeface="Varela Round"/>
                <a:ea typeface="Varela Round"/>
                <a:cs typeface="Varela Round"/>
                <a:sym typeface="Varela Round"/>
              </a:rPr>
              <a:t>lavarsi bene le mani e andare in bagno uno alla volta</a:t>
            </a:r>
            <a:endParaRPr sz="2700">
              <a:solidFill>
                <a:srgbClr val="0000FF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pic>
        <p:nvPicPr>
          <p:cNvPr id="117" name="Google Shape;11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22875" y="288175"/>
            <a:ext cx="4261500" cy="3154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4"/>
          <p:cNvSpPr txBox="1"/>
          <p:nvPr>
            <p:ph type="title"/>
          </p:nvPr>
        </p:nvSpPr>
        <p:spPr>
          <a:xfrm>
            <a:off x="411675" y="441425"/>
            <a:ext cx="6367800" cy="306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2700">
                <a:solidFill>
                  <a:srgbClr val="FF0000"/>
                </a:solidFill>
              </a:rPr>
              <a:t>Non scambiarsi le merende e stare seduti al proprio posto durante la ricreazione.</a:t>
            </a:r>
            <a:endParaRPr sz="2700">
              <a:solidFill>
                <a:srgbClr val="FF0000"/>
              </a:solidFill>
            </a:endParaRPr>
          </a:p>
        </p:txBody>
      </p:sp>
      <p:pic>
        <p:nvPicPr>
          <p:cNvPr id="123" name="Google Shape;12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89700" y="2571750"/>
            <a:ext cx="2750775" cy="2095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5"/>
          <p:cNvSpPr txBox="1"/>
          <p:nvPr>
            <p:ph type="title"/>
          </p:nvPr>
        </p:nvSpPr>
        <p:spPr>
          <a:xfrm>
            <a:off x="490250" y="3611775"/>
            <a:ext cx="7829700" cy="92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2000">
                <a:latin typeface="Varela Round"/>
                <a:ea typeface="Varela Round"/>
                <a:cs typeface="Varela Round"/>
                <a:sym typeface="Varela Round"/>
              </a:rPr>
              <a:t>Ogni alunno avrà un banco singolo distanziato 1,5 m l'uno dall'altro. Se la classe non riesce a contenere tutti gli alunni si procede a ridurre il numero con turni.</a:t>
            </a:r>
            <a:endParaRPr sz="2000"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2000">
                <a:latin typeface="Varela Round"/>
                <a:ea typeface="Varela Round"/>
                <a:cs typeface="Varela Round"/>
                <a:sym typeface="Varela Round"/>
              </a:rPr>
              <a:t>I collaboratori scolastici sanificheranno ogni giorno le aule e gli arredi</a:t>
            </a:r>
            <a:r>
              <a:rPr lang="it" sz="800">
                <a:latin typeface="Varela Round"/>
                <a:ea typeface="Varela Round"/>
                <a:cs typeface="Varela Round"/>
                <a:sym typeface="Varela Round"/>
              </a:rPr>
              <a:t>.</a:t>
            </a:r>
            <a:endParaRPr sz="800"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200"/>
          </a:p>
        </p:txBody>
      </p:sp>
      <p:pic>
        <p:nvPicPr>
          <p:cNvPr id="129" name="Google Shape;12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37025" y="187225"/>
            <a:ext cx="3637875" cy="285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6"/>
          <p:cNvSpPr txBox="1"/>
          <p:nvPr>
            <p:ph idx="4294967295" type="title"/>
          </p:nvPr>
        </p:nvSpPr>
        <p:spPr>
          <a:xfrm>
            <a:off x="265500" y="1233175"/>
            <a:ext cx="4045200" cy="270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t" sz="2700">
                <a:solidFill>
                  <a:srgbClr val="0000FF"/>
                </a:solidFill>
                <a:latin typeface="Varela Round"/>
                <a:ea typeface="Varela Round"/>
                <a:cs typeface="Varela Round"/>
                <a:sym typeface="Varela Round"/>
              </a:rPr>
              <a:t>Avere cura della propria igiene personale.</a:t>
            </a:r>
            <a:endParaRPr b="1" sz="2700">
              <a:solidFill>
                <a:srgbClr val="0000FF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t" sz="2700">
                <a:solidFill>
                  <a:srgbClr val="0000FF"/>
                </a:solidFill>
                <a:latin typeface="Varela Round"/>
                <a:ea typeface="Varela Round"/>
                <a:cs typeface="Varela Round"/>
                <a:sym typeface="Varela Round"/>
              </a:rPr>
              <a:t>Lavarsi  bene le mani.</a:t>
            </a:r>
            <a:endParaRPr b="1" sz="2700">
              <a:solidFill>
                <a:srgbClr val="0000FF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t" sz="1400">
                <a:latin typeface="Varela Round"/>
                <a:ea typeface="Varela Round"/>
                <a:cs typeface="Varela Round"/>
                <a:sym typeface="Varela Round"/>
              </a:rPr>
              <a:t>                        </a:t>
            </a:r>
            <a:endParaRPr b="1" sz="1400"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5" name="Google Shape;13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69100" y="1897275"/>
            <a:ext cx="3596900" cy="3090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7"/>
          <p:cNvSpPr txBox="1"/>
          <p:nvPr>
            <p:ph type="title"/>
          </p:nvPr>
        </p:nvSpPr>
        <p:spPr>
          <a:xfrm>
            <a:off x="252400" y="450150"/>
            <a:ext cx="8442000" cy="192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t" sz="2700">
                <a:solidFill>
                  <a:srgbClr val="B45F06"/>
                </a:solidFill>
                <a:latin typeface="Varela Round"/>
                <a:ea typeface="Varela Round"/>
                <a:cs typeface="Varela Round"/>
                <a:sym typeface="Varela Round"/>
              </a:rPr>
              <a:t>Aspettare nelle macchine prima di entrare a scuola.  Entrare uno alla volta.</a:t>
            </a:r>
            <a:endParaRPr b="1" sz="2700">
              <a:solidFill>
                <a:srgbClr val="B45F06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t" sz="2700">
                <a:solidFill>
                  <a:srgbClr val="B45F06"/>
                </a:solidFill>
                <a:latin typeface="Varela Round"/>
                <a:ea typeface="Varela Round"/>
                <a:cs typeface="Varela Round"/>
                <a:sym typeface="Varela Round"/>
              </a:rPr>
              <a:t>All’uscita non formare assembramenti.</a:t>
            </a:r>
            <a:endParaRPr b="1" sz="2700">
              <a:solidFill>
                <a:srgbClr val="B45F06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1" name="Google Shape;14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9700" y="1836350"/>
            <a:ext cx="5831024" cy="31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8"/>
          <p:cNvSpPr txBox="1"/>
          <p:nvPr>
            <p:ph idx="4294967295" type="title"/>
          </p:nvPr>
        </p:nvSpPr>
        <p:spPr>
          <a:xfrm>
            <a:off x="1388100" y="526350"/>
            <a:ext cx="6367800" cy="409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800">
                <a:solidFill>
                  <a:srgbClr val="0000FF"/>
                </a:solidFill>
                <a:latin typeface="Varela Round"/>
                <a:ea typeface="Varela Round"/>
                <a:cs typeface="Varela Round"/>
                <a:sym typeface="Varela Round"/>
              </a:rPr>
              <a:t>Tenere aperte </a:t>
            </a:r>
            <a:endParaRPr b="1" sz="2800">
              <a:solidFill>
                <a:srgbClr val="0000FF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800">
                <a:solidFill>
                  <a:srgbClr val="0000FF"/>
                </a:solidFill>
                <a:latin typeface="Varela Round"/>
                <a:ea typeface="Varela Round"/>
                <a:cs typeface="Varela Round"/>
                <a:sym typeface="Varela Round"/>
              </a:rPr>
              <a:t>le finestre per </a:t>
            </a:r>
            <a:endParaRPr b="1" sz="2800">
              <a:solidFill>
                <a:srgbClr val="0000FF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800">
                <a:solidFill>
                  <a:srgbClr val="0000FF"/>
                </a:solidFill>
                <a:latin typeface="Varela Round"/>
                <a:ea typeface="Varela Round"/>
                <a:cs typeface="Varela Round"/>
                <a:sym typeface="Varela Round"/>
              </a:rPr>
              <a:t>cambiare</a:t>
            </a:r>
            <a:endParaRPr b="1" sz="2800">
              <a:solidFill>
                <a:srgbClr val="0000FF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800">
                <a:solidFill>
                  <a:srgbClr val="0000FF"/>
                </a:solidFill>
                <a:latin typeface="Varela Round"/>
                <a:ea typeface="Varela Round"/>
                <a:cs typeface="Varela Round"/>
                <a:sym typeface="Varela Round"/>
              </a:rPr>
              <a:t> il ciclo dell’aria</a:t>
            </a:r>
            <a:endParaRPr b="1" sz="2800">
              <a:solidFill>
                <a:srgbClr val="0000FF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2CC"/>
        </a:solidFill>
      </p:bgPr>
    </p:bg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9"/>
          <p:cNvSpPr txBox="1"/>
          <p:nvPr>
            <p:ph type="title"/>
          </p:nvPr>
        </p:nvSpPr>
        <p:spPr>
          <a:xfrm>
            <a:off x="490250" y="450150"/>
            <a:ext cx="75699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400">
              <a:solidFill>
                <a:srgbClr val="0000FF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400">
              <a:solidFill>
                <a:srgbClr val="0000FF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400">
              <a:solidFill>
                <a:srgbClr val="0000FF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400">
              <a:solidFill>
                <a:srgbClr val="0000FF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400">
              <a:solidFill>
                <a:srgbClr val="0000FF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400">
              <a:solidFill>
                <a:srgbClr val="0000FF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400">
              <a:solidFill>
                <a:srgbClr val="0000FF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400">
              <a:solidFill>
                <a:srgbClr val="0000FF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400">
              <a:solidFill>
                <a:srgbClr val="0000FF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400">
              <a:solidFill>
                <a:srgbClr val="0000FF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400">
              <a:solidFill>
                <a:srgbClr val="0000FF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400">
              <a:solidFill>
                <a:srgbClr val="0000FF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400">
              <a:solidFill>
                <a:srgbClr val="0000FF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400">
              <a:solidFill>
                <a:srgbClr val="0000FF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400">
              <a:solidFill>
                <a:srgbClr val="0000FF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t" sz="2700">
                <a:solidFill>
                  <a:srgbClr val="0000FF"/>
                </a:solidFill>
                <a:latin typeface="Varela Round"/>
                <a:ea typeface="Varela Round"/>
                <a:cs typeface="Varela Round"/>
                <a:sym typeface="Varela Round"/>
              </a:rPr>
              <a:t>         mettere posti distanziati anche a mensa</a:t>
            </a:r>
            <a:endParaRPr sz="6100"/>
          </a:p>
        </p:txBody>
      </p:sp>
      <p:pic>
        <p:nvPicPr>
          <p:cNvPr id="152" name="Google Shape;152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50450" y="261975"/>
            <a:ext cx="5519025" cy="370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0"/>
          <p:cNvSpPr txBox="1"/>
          <p:nvPr>
            <p:ph type="title"/>
          </p:nvPr>
        </p:nvSpPr>
        <p:spPr>
          <a:xfrm>
            <a:off x="490250" y="450150"/>
            <a:ext cx="6367800" cy="429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0000"/>
              </a:solidFill>
              <a:latin typeface="Luckiest Guy"/>
              <a:ea typeface="Luckiest Guy"/>
              <a:cs typeface="Luckiest Guy"/>
              <a:sym typeface="Luckiest Gu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0000"/>
              </a:solidFill>
              <a:latin typeface="Luckiest Guy"/>
              <a:ea typeface="Luckiest Guy"/>
              <a:cs typeface="Luckiest Guy"/>
              <a:sym typeface="Luckiest Gu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0000"/>
              </a:solidFill>
              <a:latin typeface="Luckiest Guy"/>
              <a:ea typeface="Luckiest Guy"/>
              <a:cs typeface="Luckiest Guy"/>
              <a:sym typeface="Luckiest Gu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0000"/>
              </a:solidFill>
              <a:latin typeface="Luckiest Guy"/>
              <a:ea typeface="Luckiest Guy"/>
              <a:cs typeface="Luckiest Guy"/>
              <a:sym typeface="Luckiest Gu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solidFill>
                  <a:srgbClr val="FF0000"/>
                </a:solidFill>
                <a:highlight>
                  <a:srgbClr val="93C47D"/>
                </a:highlight>
                <a:latin typeface="Righteous"/>
                <a:ea typeface="Righteous"/>
                <a:cs typeface="Righteous"/>
                <a:sym typeface="Righteous"/>
              </a:rPr>
              <a:t>GR</a:t>
            </a:r>
            <a:r>
              <a:rPr b="1" lang="it">
                <a:solidFill>
                  <a:srgbClr val="FF0000"/>
                </a:solidFill>
                <a:highlight>
                  <a:srgbClr val="93C47D"/>
                </a:highlight>
                <a:latin typeface="Righteous"/>
                <a:ea typeface="Righteous"/>
                <a:cs typeface="Righteous"/>
                <a:sym typeface="Righteous"/>
              </a:rPr>
              <a:t>AZIE PER </a:t>
            </a:r>
            <a:endParaRPr b="1">
              <a:solidFill>
                <a:srgbClr val="FF0000"/>
              </a:solidFill>
              <a:highlight>
                <a:srgbClr val="93C47D"/>
              </a:highlight>
              <a:latin typeface="Righteous"/>
              <a:ea typeface="Righteous"/>
              <a:cs typeface="Righteous"/>
              <a:sym typeface="Righteou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solidFill>
                  <a:srgbClr val="FF0000"/>
                </a:solidFill>
                <a:highlight>
                  <a:srgbClr val="93C47D"/>
                </a:highlight>
                <a:latin typeface="Righteous"/>
                <a:ea typeface="Righteous"/>
                <a:cs typeface="Righteous"/>
                <a:sym typeface="Righteous"/>
              </a:rPr>
              <a:t>L’ ATTENZIONE</a:t>
            </a:r>
            <a:endParaRPr b="1">
              <a:solidFill>
                <a:srgbClr val="FF0000"/>
              </a:solidFill>
              <a:highlight>
                <a:srgbClr val="93C47D"/>
              </a:highlight>
              <a:latin typeface="Righteous"/>
              <a:ea typeface="Righteous"/>
              <a:cs typeface="Righteous"/>
              <a:sym typeface="Righteou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CE5CD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ctrTitle"/>
          </p:nvPr>
        </p:nvSpPr>
        <p:spPr>
          <a:xfrm>
            <a:off x="311700" y="744575"/>
            <a:ext cx="8520600" cy="1368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700">
                <a:solidFill>
                  <a:srgbClr val="1C4587"/>
                </a:solidFill>
                <a:latin typeface="Varela Round"/>
                <a:ea typeface="Varela Round"/>
                <a:cs typeface="Varela Round"/>
                <a:sym typeface="Varela Round"/>
              </a:rPr>
              <a:t>Regole di comportamento</a:t>
            </a:r>
            <a:endParaRPr b="1" sz="2700">
              <a:solidFill>
                <a:srgbClr val="1C4587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700">
                <a:solidFill>
                  <a:srgbClr val="1C4587"/>
                </a:solidFill>
                <a:latin typeface="Varela Round"/>
                <a:ea typeface="Varela Round"/>
                <a:cs typeface="Varela Round"/>
                <a:sym typeface="Varela Round"/>
              </a:rPr>
              <a:t> per affrontare il rientro a scuola</a:t>
            </a:r>
            <a:endParaRPr b="1" sz="2700">
              <a:solidFill>
                <a:srgbClr val="1C4587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700">
                <a:solidFill>
                  <a:srgbClr val="1C4587"/>
                </a:solidFill>
                <a:latin typeface="Varela Round"/>
                <a:ea typeface="Varela Round"/>
                <a:cs typeface="Varela Round"/>
                <a:sym typeface="Varela Round"/>
              </a:rPr>
              <a:t> stabilite dalla classe quarta</a:t>
            </a:r>
            <a:endParaRPr b="1" sz="2700">
              <a:solidFill>
                <a:srgbClr val="1C4587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700">
                <a:solidFill>
                  <a:srgbClr val="1C4587"/>
                </a:solidFill>
                <a:latin typeface="Varela Round"/>
                <a:ea typeface="Varela Round"/>
                <a:cs typeface="Varela Round"/>
                <a:sym typeface="Varela Round"/>
              </a:rPr>
              <a:t> con l’aiuto di insegnanti e genitori. </a:t>
            </a:r>
            <a:endParaRPr b="1" sz="2700">
              <a:solidFill>
                <a:srgbClr val="1C4587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61" name="Google Shape;61;p14"/>
          <p:cNvSpPr txBox="1"/>
          <p:nvPr>
            <p:ph idx="1" type="subTitle"/>
          </p:nvPr>
        </p:nvSpPr>
        <p:spPr>
          <a:xfrm>
            <a:off x="311700" y="2834125"/>
            <a:ext cx="8520600" cy="173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3640" y="2834125"/>
            <a:ext cx="7426135" cy="218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idx="4294967295" type="body"/>
          </p:nvPr>
        </p:nvSpPr>
        <p:spPr>
          <a:xfrm>
            <a:off x="276875" y="1017725"/>
            <a:ext cx="3999900" cy="317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3700">
                <a:solidFill>
                  <a:srgbClr val="0000FF"/>
                </a:solidFill>
                <a:latin typeface="Varela Round"/>
                <a:ea typeface="Varela Round"/>
                <a:cs typeface="Varela Round"/>
                <a:sym typeface="Varela Round"/>
              </a:rPr>
              <a:t>I</a:t>
            </a:r>
            <a:r>
              <a:rPr lang="it" sz="3700">
                <a:solidFill>
                  <a:srgbClr val="0000FF"/>
                </a:solidFill>
                <a:latin typeface="Varela Round"/>
                <a:ea typeface="Varela Round"/>
                <a:cs typeface="Varela Round"/>
                <a:sym typeface="Varela Round"/>
              </a:rPr>
              <a:t>ndossare la mascherina quando si entra a scuola</a:t>
            </a:r>
            <a:endParaRPr sz="2300">
              <a:solidFill>
                <a:srgbClr val="0000FF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18350" y="570325"/>
            <a:ext cx="3067050" cy="4171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2375" y="57125"/>
            <a:ext cx="3263450" cy="4776525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6"/>
          <p:cNvSpPr txBox="1"/>
          <p:nvPr>
            <p:ph idx="4294967295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it" sz="2700">
                <a:solidFill>
                  <a:srgbClr val="0000FF"/>
                </a:solidFill>
                <a:latin typeface="Varela Round"/>
                <a:ea typeface="Varela Round"/>
                <a:cs typeface="Varela Round"/>
                <a:sym typeface="Varela Round"/>
              </a:rPr>
              <a:t>Nei momenti di gioco, oltre alla mascherina, indossare anche i guanti.</a:t>
            </a:r>
            <a:endParaRPr sz="2700">
              <a:solidFill>
                <a:srgbClr val="0000FF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D966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>
            <p:ph type="title"/>
          </p:nvPr>
        </p:nvSpPr>
        <p:spPr>
          <a:xfrm>
            <a:off x="1271050" y="161100"/>
            <a:ext cx="7305600" cy="137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700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Evitare le gite scolastiche</a:t>
            </a:r>
            <a:endParaRPr b="1" sz="2700">
              <a:solidFill>
                <a:srgbClr val="00000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pic>
        <p:nvPicPr>
          <p:cNvPr id="80" name="Google Shape;8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689300"/>
            <a:ext cx="4752975" cy="322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/>
          <p:nvPr>
            <p:ph idx="4294967295" type="body"/>
          </p:nvPr>
        </p:nvSpPr>
        <p:spPr>
          <a:xfrm>
            <a:off x="477050" y="10525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t" sz="2400">
                <a:solidFill>
                  <a:srgbClr val="E69138"/>
                </a:solidFill>
                <a:latin typeface="Varela Round"/>
                <a:ea typeface="Varela Round"/>
                <a:cs typeface="Varela Round"/>
                <a:sym typeface="Varela Round"/>
              </a:rPr>
              <a:t>METTERE GUANTI  E DISINFETTANTE PER LE MANI NELLO ZAINETTO.</a:t>
            </a:r>
            <a:endParaRPr sz="2200">
              <a:solidFill>
                <a:srgbClr val="E69138"/>
              </a:solidFill>
            </a:endParaRPr>
          </a:p>
        </p:txBody>
      </p:sp>
      <p:pic>
        <p:nvPicPr>
          <p:cNvPr id="86" name="Google Shape;8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47400" y="913825"/>
            <a:ext cx="2533300" cy="369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85400" y="2976795"/>
            <a:ext cx="2284350" cy="185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9"/>
          <p:cNvSpPr txBox="1"/>
          <p:nvPr>
            <p:ph type="title"/>
          </p:nvPr>
        </p:nvSpPr>
        <p:spPr>
          <a:xfrm>
            <a:off x="311700" y="375500"/>
            <a:ext cx="8520600" cy="142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t" sz="1400">
                <a:solidFill>
                  <a:srgbClr val="38761D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b="1" lang="it" sz="2800">
                <a:solidFill>
                  <a:srgbClr val="38761D"/>
                </a:solidFill>
                <a:latin typeface="Varela Round"/>
                <a:ea typeface="Varela Round"/>
                <a:cs typeface="Varela Round"/>
                <a:sym typeface="Varela Round"/>
              </a:rPr>
              <a:t>Mettere il braccio davanti al naso quando si starnutisce</a:t>
            </a:r>
            <a:endParaRPr sz="6200">
              <a:solidFill>
                <a:srgbClr val="38761D"/>
              </a:solidFill>
            </a:endParaRPr>
          </a:p>
        </p:txBody>
      </p:sp>
      <p:pic>
        <p:nvPicPr>
          <p:cNvPr id="93" name="Google Shape;9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02325" y="1916475"/>
            <a:ext cx="4252774" cy="303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0"/>
          <p:cNvSpPr txBox="1"/>
          <p:nvPr>
            <p:ph idx="4294967295"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t" sz="2700">
                <a:solidFill>
                  <a:srgbClr val="FF0000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b="1" lang="it" sz="2700">
                <a:solidFill>
                  <a:srgbClr val="4A86E8"/>
                </a:solidFill>
                <a:latin typeface="Varela Round"/>
                <a:ea typeface="Varela Round"/>
                <a:cs typeface="Varela Round"/>
                <a:sym typeface="Varela Round"/>
              </a:rPr>
              <a:t>In caso di febbre non recarsi a scuola ma rimanere a casa.</a:t>
            </a:r>
            <a:endParaRPr sz="6100"/>
          </a:p>
        </p:txBody>
      </p:sp>
      <p:pic>
        <p:nvPicPr>
          <p:cNvPr id="99" name="Google Shape;9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39238" y="1809338"/>
            <a:ext cx="4886325" cy="3248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1"/>
          <p:cNvSpPr txBox="1"/>
          <p:nvPr>
            <p:ph type="title"/>
          </p:nvPr>
        </p:nvSpPr>
        <p:spPr>
          <a:xfrm>
            <a:off x="490250" y="450150"/>
            <a:ext cx="8117100" cy="1890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700">
                <a:solidFill>
                  <a:srgbClr val="FF0000"/>
                </a:solidFill>
                <a:latin typeface="Varela Round"/>
                <a:ea typeface="Varela Round"/>
                <a:cs typeface="Varela Round"/>
                <a:sym typeface="Varela Round"/>
              </a:rPr>
              <a:t>Evitare di prendere e chiedere in prestito oggetti.</a:t>
            </a:r>
            <a:endParaRPr b="1" sz="2700">
              <a:solidFill>
                <a:srgbClr val="FF000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t" sz="2700">
                <a:solidFill>
                  <a:srgbClr val="FF0000"/>
                </a:solidFill>
                <a:latin typeface="Varela Round"/>
                <a:ea typeface="Varela Round"/>
                <a:cs typeface="Varela Round"/>
                <a:sym typeface="Varela Round"/>
              </a:rPr>
              <a:t>Per evitare occasioni di contagio il materiale sarà lasciato a scuola.</a:t>
            </a:r>
            <a:endParaRPr sz="6100"/>
          </a:p>
        </p:txBody>
      </p:sp>
      <p:pic>
        <p:nvPicPr>
          <p:cNvPr id="105" name="Google Shape;10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493450"/>
            <a:ext cx="3581200" cy="249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