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8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15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17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26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6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75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11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17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07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01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59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FB8B-A439-4C69-993D-4139EE6554FF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2B1EC-F9AE-4FA1-B6FC-0B1C6449C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63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82193"/>
            <a:ext cx="9144000" cy="721320"/>
          </a:xfrm>
        </p:spPr>
        <p:txBody>
          <a:bodyPr>
            <a:normAutofit fontScale="90000"/>
          </a:bodyPr>
          <a:lstStyle/>
          <a:p>
            <a:r>
              <a:rPr lang="it-IT" sz="2200" b="1" dirty="0"/>
              <a:t>CRITERI PER L’ELABORAZIONE DELLE PROVE DI VERIFICA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476865"/>
            <a:ext cx="9144000" cy="415756"/>
          </a:xfrm>
        </p:spPr>
        <p:txBody>
          <a:bodyPr/>
          <a:lstStyle/>
          <a:p>
            <a:r>
              <a:rPr lang="it-IT" sz="2000" b="1" dirty="0"/>
              <a:t>CRITERI PER LA STRUTTURAZIONE DEGLI ITEMS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13182" y="933991"/>
            <a:ext cx="6546574" cy="4770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/>
              <a:t/>
            </a:r>
            <a:br>
              <a:rPr lang="it-IT" b="1" dirty="0"/>
            </a:br>
            <a:r>
              <a:rPr lang="it-IT" b="1" dirty="0">
                <a:solidFill>
                  <a:schemeClr val="tx1"/>
                </a:solidFill>
              </a:rPr>
              <a:t>Accertamento dello stato di avanzamento delle </a:t>
            </a:r>
            <a:r>
              <a:rPr lang="it-IT" b="1" dirty="0" err="1">
                <a:solidFill>
                  <a:schemeClr val="tx1"/>
                </a:solidFill>
              </a:rPr>
              <a:t>uda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113182" y="1546460"/>
            <a:ext cx="6546574" cy="4678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/>
              <a:t/>
            </a:r>
            <a:br>
              <a:rPr lang="it-IT" b="1" dirty="0"/>
            </a:br>
            <a:r>
              <a:rPr lang="it-IT" b="1" dirty="0">
                <a:solidFill>
                  <a:schemeClr val="tx1"/>
                </a:solidFill>
              </a:rPr>
              <a:t>Selezione di competenze trasversali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113182" y="2136781"/>
            <a:ext cx="6546574" cy="4770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/>
              <a:t/>
            </a:r>
            <a:br>
              <a:rPr lang="it-IT" b="1" dirty="0"/>
            </a:br>
            <a:r>
              <a:rPr lang="it-IT" b="1" dirty="0">
                <a:solidFill>
                  <a:schemeClr val="tx1"/>
                </a:solidFill>
              </a:rPr>
              <a:t>Individuazione di item a difficoltà crescente</a:t>
            </a:r>
          </a:p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113182" y="2749250"/>
            <a:ext cx="6546574" cy="4770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Assegnazione di punteggi agli item in relazione alle difficoltà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12873" y="3890595"/>
            <a:ext cx="6646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ITEM E’ VALIDO SE:</a:t>
            </a:r>
            <a:br>
              <a:rPr lang="it-IT" dirty="0"/>
            </a:b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012873" y="4536926"/>
            <a:ext cx="9917724" cy="17443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La domanda tende ad accertare se è stato raggiunto l’obiettivo oggetto di verifica</a:t>
            </a:r>
            <a:endParaRPr lang="it-IT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La domanda è formulata in maniera </a:t>
            </a:r>
            <a:r>
              <a:rPr lang="it-IT" b="1">
                <a:solidFill>
                  <a:schemeClr val="tx1"/>
                </a:solidFill>
              </a:rPr>
              <a:t>univoca per </a:t>
            </a:r>
            <a:r>
              <a:rPr lang="it-IT" b="1" dirty="0">
                <a:solidFill>
                  <a:schemeClr val="tx1"/>
                </a:solidFill>
              </a:rPr>
              <a:t>prestarsi ad una sola interpretazione</a:t>
            </a:r>
            <a:endParaRPr lang="it-IT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I </a:t>
            </a:r>
            <a:r>
              <a:rPr lang="it-IT" b="1" dirty="0" err="1">
                <a:solidFill>
                  <a:schemeClr val="tx1"/>
                </a:solidFill>
              </a:rPr>
              <a:t>distrattori</a:t>
            </a:r>
            <a:r>
              <a:rPr lang="it-IT" b="1" dirty="0">
                <a:solidFill>
                  <a:schemeClr val="tx1"/>
                </a:solidFill>
              </a:rPr>
              <a:t> ( le risposte sbagliate) sono plausibili per dimostrare che lo studente ha effettuato un processo di discriminazione tra le alternative offerte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832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it-IT" dirty="0"/>
              <a:t> 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44641"/>
            <a:ext cx="1062696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TABULAZIONE DEI DATI</a:t>
            </a: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tabulazione avviene attraverso la registrazione dei punteggi ottenuti nei vari item</a:t>
            </a:r>
            <a:endParaRPr kumimoji="0" lang="it-IT" altLang="it-IT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043805"/>
              </p:ext>
            </p:extLst>
          </p:nvPr>
        </p:nvGraphicFramePr>
        <p:xfrm>
          <a:off x="1854591" y="2493147"/>
          <a:ext cx="8482818" cy="1086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27606">
                  <a:extLst>
                    <a:ext uri="{9D8B030D-6E8A-4147-A177-3AD203B41FA5}">
                      <a16:colId xmlns:a16="http://schemas.microsoft.com/office/drawing/2014/main" xmlns="" val="2594692409"/>
                    </a:ext>
                  </a:extLst>
                </a:gridCol>
                <a:gridCol w="2827606">
                  <a:extLst>
                    <a:ext uri="{9D8B030D-6E8A-4147-A177-3AD203B41FA5}">
                      <a16:colId xmlns:a16="http://schemas.microsoft.com/office/drawing/2014/main" xmlns="" val="1384408535"/>
                    </a:ext>
                  </a:extLst>
                </a:gridCol>
                <a:gridCol w="2827606">
                  <a:extLst>
                    <a:ext uri="{9D8B030D-6E8A-4147-A177-3AD203B41FA5}">
                      <a16:colId xmlns:a16="http://schemas.microsoft.com/office/drawing/2014/main" xmlns="" val="3222903144"/>
                    </a:ext>
                  </a:extLst>
                </a:gridCol>
              </a:tblGrid>
              <a:tr h="543402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NUMERO</a:t>
                      </a:r>
                      <a:r>
                        <a:rPr lang="it-IT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ITEM</a:t>
                      </a:r>
                      <a:endParaRPr lang="it-IT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PUNTEGGIO ASSEGNATO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PUNTEGGIO OTTEN</a:t>
                      </a:r>
                      <a:r>
                        <a:rPr lang="it-IT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UTO</a:t>
                      </a:r>
                      <a:endParaRPr lang="it-IT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411528"/>
                  </a:ext>
                </a:extLst>
              </a:tr>
              <a:tr h="54340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2250999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838200" y="4132188"/>
            <a:ext cx="90795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LA VALUTAZIONE</a:t>
            </a:r>
            <a:endParaRPr lang="it-IT" sz="2400" dirty="0"/>
          </a:p>
          <a:p>
            <a:r>
              <a:rPr lang="it-IT" sz="2400" dirty="0"/>
              <a:t>La valutazione è espressa dal rapporto tra il punteggio massimo (a) previsto per la prova ed il punteggio ottenuto (b):</a:t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                                                                </a:t>
            </a: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</a:rPr>
              <a:t>b/a</a:t>
            </a:r>
            <a:r>
              <a:rPr lang="it-IT" sz="2000" b="1" dirty="0"/>
              <a:t> </a:t>
            </a:r>
            <a:endParaRPr lang="it-IT" sz="2000" dirty="0"/>
          </a:p>
        </p:txBody>
      </p:sp>
      <p:cxnSp>
        <p:nvCxnSpPr>
          <p:cNvPr id="5" name="Connettore diritto 4"/>
          <p:cNvCxnSpPr/>
          <p:nvPr/>
        </p:nvCxnSpPr>
        <p:spPr>
          <a:xfrm>
            <a:off x="4664765" y="2517913"/>
            <a:ext cx="13252" cy="1073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/>
          <p:nvPr/>
        </p:nvCxnSpPr>
        <p:spPr>
          <a:xfrm>
            <a:off x="1854591" y="2517913"/>
            <a:ext cx="0" cy="1073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1854591" y="3591339"/>
            <a:ext cx="8482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 flipV="1">
            <a:off x="10337409" y="2493147"/>
            <a:ext cx="0" cy="109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>
          <a:xfrm>
            <a:off x="7487478" y="2493147"/>
            <a:ext cx="0" cy="109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6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351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sz="2400" b="1" dirty="0"/>
              <a:t>Il rapporto, espresso in percentuale, viene tradotto in voti decimali, come definito in tabella: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dirty="0"/>
              <a:t>Per la scuola seconda primaria</a:t>
            </a:r>
            <a:br>
              <a:rPr lang="it-IT" sz="2400" b="1" dirty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 smtClean="0"/>
              <a:t>Per </a:t>
            </a:r>
            <a:r>
              <a:rPr lang="it-IT" sz="2400" b="1" dirty="0"/>
              <a:t>la scuola secondaria di primo grado</a:t>
            </a:r>
            <a:br>
              <a:rPr lang="it-IT" sz="2400" b="1" dirty="0"/>
            </a:br>
            <a:endParaRPr lang="it-IT" sz="2400" dirty="0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35" y="1409098"/>
            <a:ext cx="10148668" cy="2518133"/>
          </a:xfr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44573"/>
            <a:ext cx="10261209" cy="223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8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132</Words>
  <Application>Microsoft Office PowerPoint</Application>
  <PresentationFormat>Personalizzato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CRITERI PER L’ELABORAZIONE DELLE PROVE DI VERIFICA </vt:lpstr>
      <vt:lpstr>TABULAZIONE DEI DATI  La tabulazione avviene attraverso la registrazione dei punteggi ottenuti nei vari item  </vt:lpstr>
      <vt:lpstr>Il rapporto, espresso in percentuale, viene tradotto in voti decimali, come definito in tabella:  Per la scuola seconda primaria        Per la scuola secondaria di primo grado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 PER L’ELABORAZIONE DELLE PROVE DI VERIFICA</dc:title>
  <dc:creator>Paola Belfiglio</dc:creator>
  <cp:lastModifiedBy>PC</cp:lastModifiedBy>
  <cp:revision>12</cp:revision>
  <dcterms:created xsi:type="dcterms:W3CDTF">2016-04-05T12:16:16Z</dcterms:created>
  <dcterms:modified xsi:type="dcterms:W3CDTF">2016-04-06T10:17:06Z</dcterms:modified>
</cp:coreProperties>
</file>